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1C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70"/>
    <p:restoredTop sz="94676"/>
  </p:normalViewPr>
  <p:slideViewPr>
    <p:cSldViewPr snapToGrid="0" snapToObjects="1">
      <p:cViewPr>
        <p:scale>
          <a:sx n="71" d="100"/>
          <a:sy n="71" d="100"/>
        </p:scale>
        <p:origin x="680" y="9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5D8C7-7C2A-EC4F-B964-C43E98111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978442-D440-D945-879F-1DAD248600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B18B5-51C0-3347-A373-BCED0F131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FDADE-0AB7-114A-9083-73951462B71F}" type="datetimeFigureOut">
              <a:rPr lang="en-US" smtClean="0"/>
              <a:t>1/11/21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B4189-7391-C14D-A444-FB0000578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99EEA-8ADB-D34B-974A-703C84F89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26FF-833B-754B-8F97-E13493FF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414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1D6F2B-E94E-D74E-9C40-F3BA75B3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6F968E-477F-EF4E-99D7-4343B47A46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B4A31-E64C-D344-BB8B-3868F8215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FDADE-0AB7-114A-9083-73951462B71F}" type="datetimeFigureOut">
              <a:rPr lang="en-US" smtClean="0"/>
              <a:t>1/11/21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84333-DD34-304B-AA5C-891D51416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931136-8C43-3849-A922-B204F690A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26FF-833B-754B-8F97-E13493FF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838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87E26E-5F48-C84C-B369-DC99E23E8A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75D7B3-0C28-194B-A9D9-906F36D4FE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EA7F0-3460-E649-8248-D7F53F7E7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FDADE-0AB7-114A-9083-73951462B71F}" type="datetimeFigureOut">
              <a:rPr lang="en-US" smtClean="0"/>
              <a:t>1/11/21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ED5E1-A8D1-EE44-8230-576B7FB4B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73855-A302-C046-9648-819BC4760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26FF-833B-754B-8F97-E13493FF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15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BE31C-6F92-9A47-8A3A-F8190B470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C211B-261D-1944-A956-9FF334D84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6D7A63-CA81-4B43-A7C9-093053897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FDADE-0AB7-114A-9083-73951462B71F}" type="datetimeFigureOut">
              <a:rPr lang="en-US" smtClean="0"/>
              <a:t>1/11/21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33BACB-43BE-7346-ACFC-4C34111EE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EBDB1B-5B08-9A46-BF7F-F26D513BF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26FF-833B-754B-8F97-E13493FF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0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FD640-1766-724C-8F58-FC51C98DF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DE469-E9E9-4E4E-91A0-9FC0DA49C8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35646-0F33-E343-ABFB-CE2414665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FDADE-0AB7-114A-9083-73951462B71F}" type="datetimeFigureOut">
              <a:rPr lang="en-US" smtClean="0"/>
              <a:t>1/11/21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6E3A96-167D-3F4B-954F-0D3E3D76A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229ACA-A531-E64B-AD5E-672115A90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26FF-833B-754B-8F97-E13493FF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647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7B066-6100-584B-B3D8-D4BE808F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6F32BA-4FD8-C444-B30F-6D7CC9660B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CC0ADD-E971-F444-B3F5-6556F39770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FE8C80-D087-284B-AB7D-82FD629A0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FDADE-0AB7-114A-9083-73951462B71F}" type="datetimeFigureOut">
              <a:rPr lang="en-US" smtClean="0"/>
              <a:t>1/11/21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192BF1-34D5-6A4F-9CC0-44455877B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B1186F-AF84-3845-A8F2-6AEB2FC15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26FF-833B-754B-8F97-E13493FF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139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FDCD6-8329-2A40-A541-B6685371E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8005A5-7509-EF47-8E54-6603F96E6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26CF74-A2F5-5E4A-950A-C695FE0BB8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ABD2DF-A09C-FE45-B0EA-8027B5CE6D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A29F1A-DFB7-644D-A967-BE10A6B54D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53C4D1-9EB1-AF44-B5C3-7B2D1F78C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FDADE-0AB7-114A-9083-73951462B71F}" type="datetimeFigureOut">
              <a:rPr lang="en-US" smtClean="0"/>
              <a:t>1/11/21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93E66C-65BE-A948-8B50-B0CD0A66C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975088-2221-4344-9115-EB75CB412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26FF-833B-754B-8F97-E13493FF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186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D98D4-85D3-8D4A-9F79-8A5505AFE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94DBFF-D021-9D4A-AFB2-A06699256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FDADE-0AB7-114A-9083-73951462B71F}" type="datetimeFigureOut">
              <a:rPr lang="en-US" smtClean="0"/>
              <a:t>1/11/21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453145-F798-0042-AE2F-085049F9F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C906A9-893A-0E4A-AA7F-F9D94C0B1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26FF-833B-754B-8F97-E13493FF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381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5C6F0C-DD09-3743-AA63-28983605A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FDADE-0AB7-114A-9083-73951462B71F}" type="datetimeFigureOut">
              <a:rPr lang="en-US" smtClean="0"/>
              <a:t>1/11/21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74B1F4-A1E9-9F41-8B85-1BF41EF7C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089870-3D1F-BE45-8437-3D9BDA77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26FF-833B-754B-8F97-E13493FF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607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49B0E-8F48-DD41-8C09-59CB2DC67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5F60E-F64E-F843-BBD9-EB28DC896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E39CF8-B73A-C544-A1DB-6DDE1080F9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030D9C-37B7-7541-8BD6-747AAF985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FDADE-0AB7-114A-9083-73951462B71F}" type="datetimeFigureOut">
              <a:rPr lang="en-US" smtClean="0"/>
              <a:t>1/11/21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47B320-8733-5449-B357-87EA5FEEB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ADBB12-CD55-5240-B888-4C61B0A85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26FF-833B-754B-8F97-E13493FF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931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3C1F0-5EFB-1C4C-B973-A2C7B4100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FAE832-674D-E44F-8C36-8E75A1688A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3251BD-3A39-D54C-9E0E-6125F1E5D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798535-4F52-7A4C-BCE5-14C27A439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FDADE-0AB7-114A-9083-73951462B71F}" type="datetimeFigureOut">
              <a:rPr lang="en-US" smtClean="0"/>
              <a:t>1/11/21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C264AF-C0A0-4B4D-8343-7695AB303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13B314-35FA-774F-87AB-8EA20CD5C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626FF-833B-754B-8F97-E13493FF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808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0E0981-203C-574E-B5C0-08BE83F54C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09EF45-F368-CB40-BF07-16C02AB52F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7DA3CA-30BC-FA44-898B-776BA4C462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FDADE-0AB7-114A-9083-73951462B71F}" type="datetimeFigureOut">
              <a:rPr lang="en-US" smtClean="0"/>
              <a:t>1/11/21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9B037B-3D1F-1D4B-B985-27595E359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94365-5B51-3A49-A438-709198758F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626FF-833B-754B-8F97-E13493FF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963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2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image" Target="../media/image3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62D4B1-7FE6-0945-A48C-26BFB503D293}"/>
              </a:ext>
            </a:extLst>
          </p:cNvPr>
          <p:cNvSpPr/>
          <p:nvPr/>
        </p:nvSpPr>
        <p:spPr>
          <a:xfrm>
            <a:off x="4795875" y="4410193"/>
            <a:ext cx="34313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 title here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74FCE90-9ABA-274A-A0CA-0A55E473C52D}"/>
              </a:ext>
            </a:extLst>
          </p:cNvPr>
          <p:cNvSpPr txBox="1">
            <a:spLocks/>
          </p:cNvSpPr>
          <p:nvPr/>
        </p:nvSpPr>
        <p:spPr>
          <a:xfrm>
            <a:off x="523741" y="6445365"/>
            <a:ext cx="2795617" cy="314326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Click to edit name of presenter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50AB049-2FB3-EC47-A940-8ABB57B7743F}"/>
              </a:ext>
            </a:extLst>
          </p:cNvPr>
          <p:cNvSpPr txBox="1">
            <a:spLocks/>
          </p:cNvSpPr>
          <p:nvPr/>
        </p:nvSpPr>
        <p:spPr>
          <a:xfrm>
            <a:off x="2677593" y="6445365"/>
            <a:ext cx="2118282" cy="314326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200" kern="1200" baseline="0">
                <a:solidFill>
                  <a:schemeClr val="tx1"/>
                </a:solidFill>
                <a:latin typeface="Calibri"/>
                <a:ea typeface="+mn-ea"/>
                <a:cs typeface="Calibri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Click to edit 00/00/00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1A3A3176-C320-C04B-B1FF-E6DC502CB69C}"/>
              </a:ext>
            </a:extLst>
          </p:cNvPr>
          <p:cNvSpPr txBox="1">
            <a:spLocks/>
          </p:cNvSpPr>
          <p:nvPr/>
        </p:nvSpPr>
        <p:spPr>
          <a:xfrm>
            <a:off x="269734" y="6427110"/>
            <a:ext cx="725715" cy="3508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2466A02-A697-E742-A6E3-36ACAABE465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4" name="Picture 13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BE73694-2F6C-BF4E-94D5-24A862A52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9" y="0"/>
            <a:ext cx="121791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776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id="{8B3991FD-CA63-4D43-B73E-676E933ED18C}"/>
              </a:ext>
            </a:extLst>
          </p:cNvPr>
          <p:cNvGrpSpPr/>
          <p:nvPr/>
        </p:nvGrpSpPr>
        <p:grpSpPr>
          <a:xfrm>
            <a:off x="4228084" y="1481885"/>
            <a:ext cx="5549365" cy="217628"/>
            <a:chOff x="1775639" y="2653762"/>
            <a:chExt cx="8139069" cy="319187"/>
          </a:xfrm>
        </p:grpSpPr>
        <p:sp>
          <p:nvSpPr>
            <p:cNvPr id="53" name="OTLSHAPE_TB_00000000000000000000000000000000_ScaleContainer">
              <a:extLst>
                <a:ext uri="{FF2B5EF4-FFF2-40B4-BE49-F238E27FC236}">
                  <a16:creationId xmlns:a16="http://schemas.microsoft.com/office/drawing/2014/main" id="{67BB1E49-C57B-6445-B475-5EDA73FF6312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1775639" y="2653762"/>
              <a:ext cx="8139069" cy="319187"/>
            </a:xfrm>
            <a:prstGeom prst="roundRect">
              <a:avLst/>
            </a:prstGeom>
            <a:solidFill>
              <a:srgbClr val="251C3D"/>
            </a:solidFill>
            <a:ln w="12700" cap="flat" cmpd="sng" algn="ctr">
              <a:noFill/>
              <a:prstDash val="solid"/>
              <a:miter lim="800000"/>
            </a:ln>
            <a:effectLst>
              <a:reflection endPos="0" dir="5400000" sy="-100000" algn="bl" rotWithShape="0"/>
            </a:effectLst>
            <a:scene3d>
              <a:camera prst="orthographicFront"/>
              <a:lightRig rig="threePt" dir="t">
                <a:rot lat="0" lon="0" rev="8700000"/>
              </a:lightRig>
            </a:scene3d>
            <a:sp3d>
              <a:bevelT w="165100" h="19050"/>
            </a:sp3d>
          </p:spPr>
          <p:txBody>
            <a:bodyPr rtlCol="0" anchor="ctr"/>
            <a:lstStyle/>
            <a:p>
              <a:pPr algn="ctr" defTabSz="685782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4" name="OTLSHAPE_TB_00000000000000000000000000000000_TimescaleInterval1">
              <a:extLst>
                <a:ext uri="{FF2B5EF4-FFF2-40B4-BE49-F238E27FC236}">
                  <a16:creationId xmlns:a16="http://schemas.microsoft.com/office/drawing/2014/main" id="{53086D93-040B-404C-9944-115876103D4E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2098316" y="2705439"/>
              <a:ext cx="271308" cy="195661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defTabSz="685782"/>
              <a:r>
                <a:rPr lang="en-US" sz="750" b="1" spc="-14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Jan</a:t>
              </a:r>
            </a:p>
          </p:txBody>
        </p:sp>
        <p:sp>
          <p:nvSpPr>
            <p:cNvPr id="55" name="OTLSHAPE_TB_00000000000000000000000000000000_TimescaleInterval2">
              <a:extLst>
                <a:ext uri="{FF2B5EF4-FFF2-40B4-BE49-F238E27FC236}">
                  <a16:creationId xmlns:a16="http://schemas.microsoft.com/office/drawing/2014/main" id="{0C6DF959-26CE-4A41-8398-13DFB652BBD8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2939339" y="2705439"/>
              <a:ext cx="202810" cy="195661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defTabSz="685782"/>
              <a:r>
                <a:rPr lang="en-US" sz="750" b="1" spc="-14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Feb</a:t>
              </a:r>
            </a:p>
          </p:txBody>
        </p:sp>
        <p:sp>
          <p:nvSpPr>
            <p:cNvPr id="56" name="OTLSHAPE_TB_00000000000000000000000000000000_TimescaleInterval3">
              <a:extLst>
                <a:ext uri="{FF2B5EF4-FFF2-40B4-BE49-F238E27FC236}">
                  <a16:creationId xmlns:a16="http://schemas.microsoft.com/office/drawing/2014/main" id="{BACFF475-3C4C-4043-B3FD-1047A2394FCE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3865068" y="2699264"/>
              <a:ext cx="319186" cy="20183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defTabSz="685782"/>
              <a:r>
                <a:rPr lang="en-US" sz="750" b="1" spc="-15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Mar</a:t>
              </a:r>
            </a:p>
          </p:txBody>
        </p:sp>
        <p:sp>
          <p:nvSpPr>
            <p:cNvPr id="57" name="OTLSHAPE_TB_00000000000000000000000000000000_TimescaleInterval4">
              <a:extLst>
                <a:ext uri="{FF2B5EF4-FFF2-40B4-BE49-F238E27FC236}">
                  <a16:creationId xmlns:a16="http://schemas.microsoft.com/office/drawing/2014/main" id="{7A1EE6B0-0C01-F448-A723-34F25B58AA20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4755621" y="2705439"/>
              <a:ext cx="291201" cy="195661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defTabSz="685782"/>
              <a:r>
                <a:rPr lang="en-US" sz="750" b="1" spc="-16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Apr</a:t>
              </a:r>
            </a:p>
          </p:txBody>
        </p:sp>
        <p:sp>
          <p:nvSpPr>
            <p:cNvPr id="58" name="OTLSHAPE_TB_00000000000000000000000000000000_TimescaleInterval5">
              <a:extLst>
                <a:ext uri="{FF2B5EF4-FFF2-40B4-BE49-F238E27FC236}">
                  <a16:creationId xmlns:a16="http://schemas.microsoft.com/office/drawing/2014/main" id="{AB0A9B38-044A-144B-9A50-6E84112A7416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5643546" y="2705439"/>
              <a:ext cx="287268" cy="195661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defTabSz="685782"/>
              <a:r>
                <a:rPr lang="en-US" sz="750" b="1" spc="-14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May</a:t>
              </a:r>
            </a:p>
          </p:txBody>
        </p:sp>
        <p:sp>
          <p:nvSpPr>
            <p:cNvPr id="59" name="OTLSHAPE_TB_00000000000000000000000000000000_TimescaleInterval6">
              <a:extLst>
                <a:ext uri="{FF2B5EF4-FFF2-40B4-BE49-F238E27FC236}">
                  <a16:creationId xmlns:a16="http://schemas.microsoft.com/office/drawing/2014/main" id="{6ED668F5-FB43-D045-B3C4-C1C2694D904B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6569277" y="2705439"/>
              <a:ext cx="306430" cy="195661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defTabSz="685782"/>
              <a:r>
                <a:rPr lang="en-US" sz="750" b="1" spc="-15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Jun</a:t>
              </a:r>
            </a:p>
          </p:txBody>
        </p:sp>
        <p:sp>
          <p:nvSpPr>
            <p:cNvPr id="60" name="OTLSHAPE_TB_00000000000000000000000000000000_TimescaleInterval7">
              <a:extLst>
                <a:ext uri="{FF2B5EF4-FFF2-40B4-BE49-F238E27FC236}">
                  <a16:creationId xmlns:a16="http://schemas.microsoft.com/office/drawing/2014/main" id="{887228CC-6E9C-CD46-B161-EDC9707A90CD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7457202" y="2705439"/>
              <a:ext cx="319186" cy="195661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defTabSz="685782"/>
              <a:r>
                <a:rPr lang="en-US" sz="750" b="1" spc="-14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Jul</a:t>
              </a:r>
            </a:p>
          </p:txBody>
        </p:sp>
        <p:sp>
          <p:nvSpPr>
            <p:cNvPr id="61" name="OTLSHAPE_TB_00000000000000000000000000000000_TimescaleInterval8">
              <a:extLst>
                <a:ext uri="{FF2B5EF4-FFF2-40B4-BE49-F238E27FC236}">
                  <a16:creationId xmlns:a16="http://schemas.microsoft.com/office/drawing/2014/main" id="{3535C2C1-C6A7-E346-B9CD-08E2D495FA5E}"/>
                </a:ext>
              </a:extLst>
            </p:cNvPr>
            <p:cNvSpPr txBox="1"/>
            <p:nvPr>
              <p:custDataLst>
                <p:tags r:id="rId15"/>
              </p:custDataLst>
            </p:nvPr>
          </p:nvSpPr>
          <p:spPr>
            <a:xfrm>
              <a:off x="8347755" y="2705439"/>
              <a:ext cx="276134" cy="195661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defTabSz="685782"/>
              <a:r>
                <a:rPr lang="en-US" sz="750" b="1" spc="-15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Aug</a:t>
              </a:r>
            </a:p>
          </p:txBody>
        </p:sp>
        <p:sp>
          <p:nvSpPr>
            <p:cNvPr id="62" name="OTLSHAPE_TB_00000000000000000000000000000000_TimescaleInterval9">
              <a:extLst>
                <a:ext uri="{FF2B5EF4-FFF2-40B4-BE49-F238E27FC236}">
                  <a16:creationId xmlns:a16="http://schemas.microsoft.com/office/drawing/2014/main" id="{58597D18-4838-E343-9E4F-C01FB0145B4C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9320389" y="2705439"/>
              <a:ext cx="287268" cy="195661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defTabSz="685782"/>
              <a:r>
                <a:rPr lang="en-US" sz="750" b="1" spc="-14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Sep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4814787B-A733-4C4A-A418-CFDE9B3E9BAC}"/>
              </a:ext>
            </a:extLst>
          </p:cNvPr>
          <p:cNvGrpSpPr/>
          <p:nvPr/>
        </p:nvGrpSpPr>
        <p:grpSpPr>
          <a:xfrm>
            <a:off x="4241907" y="1210156"/>
            <a:ext cx="1807683" cy="217628"/>
            <a:chOff x="1715743" y="3019317"/>
            <a:chExt cx="2109808" cy="254000"/>
          </a:xfrm>
          <a:solidFill>
            <a:srgbClr val="251C3D"/>
          </a:solidFill>
        </p:grpSpPr>
        <p:sp>
          <p:nvSpPr>
            <p:cNvPr id="64" name="OTLSHAPE_TB_00000000000000000000000000000000_ScaleContainer">
              <a:extLst>
                <a:ext uri="{FF2B5EF4-FFF2-40B4-BE49-F238E27FC236}">
                  <a16:creationId xmlns:a16="http://schemas.microsoft.com/office/drawing/2014/main" id="{B818B6EB-3A22-BB4E-9276-5655A56BBE5F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1715743" y="3019317"/>
              <a:ext cx="2109808" cy="254000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reflection endPos="0" dir="5400000" sy="-100000" algn="bl" rotWithShape="0"/>
            </a:effectLst>
            <a:scene3d>
              <a:camera prst="orthographicFront"/>
              <a:lightRig rig="threePt" dir="t">
                <a:rot lat="0" lon="0" rev="8700000"/>
              </a:lightRig>
            </a:scene3d>
            <a:sp3d>
              <a:bevelT w="165100" h="19050"/>
            </a:sp3d>
          </p:spPr>
          <p:txBody>
            <a:bodyPr rtlCol="0" anchor="ctr"/>
            <a:lstStyle/>
            <a:p>
              <a:pPr algn="ctr" defTabSz="685782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5" name="OTLSHAPE_TB_00000000000000000000000000000000_TimescaleInterval1">
              <a:extLst>
                <a:ext uri="{FF2B5EF4-FFF2-40B4-BE49-F238E27FC236}">
                  <a16:creationId xmlns:a16="http://schemas.microsoft.com/office/drawing/2014/main" id="{B1014C5D-3BAB-A34D-B69B-C510D4C89FB8}"/>
                </a:ext>
              </a:extLst>
            </p:cNvPr>
            <p:cNvSpPr txBox="1"/>
            <p:nvPr>
              <p:custDataLst>
                <p:tags r:id="rId6"/>
              </p:custDataLst>
            </p:nvPr>
          </p:nvSpPr>
          <p:spPr>
            <a:xfrm>
              <a:off x="2012781" y="3068466"/>
              <a:ext cx="215900" cy="155702"/>
            </a:xfrm>
            <a:prstGeom prst="rect">
              <a:avLst/>
            </a:prstGeom>
            <a:grp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defTabSz="685782"/>
              <a:r>
                <a:rPr lang="en-US" sz="750" b="1" spc="-14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Quarter 4  FY 2018 -2019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A561451-6BE7-1F49-86FA-549F4CA86432}"/>
              </a:ext>
            </a:extLst>
          </p:cNvPr>
          <p:cNvGrpSpPr/>
          <p:nvPr/>
        </p:nvGrpSpPr>
        <p:grpSpPr>
          <a:xfrm>
            <a:off x="7906080" y="1217104"/>
            <a:ext cx="1856857" cy="217628"/>
            <a:chOff x="1715743" y="3019317"/>
            <a:chExt cx="2109808" cy="254000"/>
          </a:xfrm>
          <a:solidFill>
            <a:srgbClr val="251C3D"/>
          </a:solidFill>
        </p:grpSpPr>
        <p:sp>
          <p:nvSpPr>
            <p:cNvPr id="67" name="OTLSHAPE_TB_00000000000000000000000000000000_ScaleContainer">
              <a:extLst>
                <a:ext uri="{FF2B5EF4-FFF2-40B4-BE49-F238E27FC236}">
                  <a16:creationId xmlns:a16="http://schemas.microsoft.com/office/drawing/2014/main" id="{CAD6A44C-D265-654B-AE64-418EA2C62BE7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1715743" y="3019317"/>
              <a:ext cx="2109808" cy="254000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reflection endPos="0" dir="5400000" sy="-100000" algn="bl" rotWithShape="0"/>
            </a:effectLst>
            <a:scene3d>
              <a:camera prst="orthographicFront"/>
              <a:lightRig rig="threePt" dir="t">
                <a:rot lat="0" lon="0" rev="8700000"/>
              </a:lightRig>
            </a:scene3d>
            <a:sp3d>
              <a:bevelT w="165100" h="19050"/>
            </a:sp3d>
          </p:spPr>
          <p:txBody>
            <a:bodyPr rtlCol="0" anchor="ctr"/>
            <a:lstStyle/>
            <a:p>
              <a:pPr algn="ctr" defTabSz="685782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8" name="OTLSHAPE_TB_00000000000000000000000000000000_TimescaleInterval1">
              <a:extLst>
                <a:ext uri="{FF2B5EF4-FFF2-40B4-BE49-F238E27FC236}">
                  <a16:creationId xmlns:a16="http://schemas.microsoft.com/office/drawing/2014/main" id="{B536652D-8CA4-8E4D-8960-6E9819CDDB46}"/>
                </a:ext>
              </a:extLst>
            </p:cNvPr>
            <p:cNvSpPr txBox="1"/>
            <p:nvPr>
              <p:custDataLst>
                <p:tags r:id="rId4"/>
              </p:custDataLst>
            </p:nvPr>
          </p:nvSpPr>
          <p:spPr>
            <a:xfrm>
              <a:off x="2012781" y="3068466"/>
              <a:ext cx="215900" cy="155702"/>
            </a:xfrm>
            <a:prstGeom prst="rect">
              <a:avLst/>
            </a:prstGeom>
            <a:grp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defTabSz="685782"/>
              <a:r>
                <a:rPr lang="en-US" sz="750" b="1" spc="-14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Quarter 2  FY 2019 -2020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06C86CC8-EA5D-984A-BA07-6D8FC547350F}"/>
              </a:ext>
            </a:extLst>
          </p:cNvPr>
          <p:cNvGrpSpPr/>
          <p:nvPr/>
        </p:nvGrpSpPr>
        <p:grpSpPr>
          <a:xfrm>
            <a:off x="6062151" y="1217105"/>
            <a:ext cx="1807683" cy="217628"/>
            <a:chOff x="1715743" y="3019317"/>
            <a:chExt cx="2109808" cy="254000"/>
          </a:xfrm>
          <a:solidFill>
            <a:srgbClr val="251C3D"/>
          </a:solidFill>
        </p:grpSpPr>
        <p:sp>
          <p:nvSpPr>
            <p:cNvPr id="70" name="OTLSHAPE_TB_00000000000000000000000000000000_ScaleContainer">
              <a:extLst>
                <a:ext uri="{FF2B5EF4-FFF2-40B4-BE49-F238E27FC236}">
                  <a16:creationId xmlns:a16="http://schemas.microsoft.com/office/drawing/2014/main" id="{53BA25E0-539A-C74B-BA73-BF4B6DAFC426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1715743" y="3019317"/>
              <a:ext cx="2109808" cy="254000"/>
            </a:xfrm>
            <a:prstGeom prst="round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reflection endPos="0" dir="5400000" sy="-100000" algn="bl" rotWithShape="0"/>
            </a:effectLst>
            <a:scene3d>
              <a:camera prst="orthographicFront"/>
              <a:lightRig rig="threePt" dir="t">
                <a:rot lat="0" lon="0" rev="8700000"/>
              </a:lightRig>
            </a:scene3d>
            <a:sp3d>
              <a:bevelT w="165100" h="19050"/>
            </a:sp3d>
          </p:spPr>
          <p:txBody>
            <a:bodyPr rtlCol="0" anchor="ctr"/>
            <a:lstStyle/>
            <a:p>
              <a:pPr algn="ctr" defTabSz="685782">
                <a:defRPr/>
              </a:pPr>
              <a:endParaRPr lang="en-US" sz="13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1" name="OTLSHAPE_TB_00000000000000000000000000000000_TimescaleInterval1">
              <a:extLst>
                <a:ext uri="{FF2B5EF4-FFF2-40B4-BE49-F238E27FC236}">
                  <a16:creationId xmlns:a16="http://schemas.microsoft.com/office/drawing/2014/main" id="{E8711E09-9FD0-0148-8081-A58C0B8C86BB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2012781" y="3068466"/>
              <a:ext cx="215900" cy="155702"/>
            </a:xfrm>
            <a:prstGeom prst="rect">
              <a:avLst/>
            </a:prstGeom>
            <a:grpFill/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defTabSz="685782"/>
              <a:r>
                <a:rPr lang="en-US" sz="750" b="1" spc="-14" dirty="0">
                  <a:solidFill>
                    <a:prstClr val="white"/>
                  </a:solidFill>
                  <a:latin typeface="Century Gothic" panose="020B0502020202020204" pitchFamily="34" charset="0"/>
                </a:rPr>
                <a:t>Quarter 1  FY 2019 -2020</a:t>
              </a:r>
            </a:p>
          </p:txBody>
        </p:sp>
      </p:grpSp>
      <p:graphicFrame>
        <p:nvGraphicFramePr>
          <p:cNvPr id="72" name="Table 71">
            <a:extLst>
              <a:ext uri="{FF2B5EF4-FFF2-40B4-BE49-F238E27FC236}">
                <a16:creationId xmlns:a16="http://schemas.microsoft.com/office/drawing/2014/main" id="{59606DA6-E725-4543-9B65-D13D2B4608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306140"/>
              </p:ext>
            </p:extLst>
          </p:nvPr>
        </p:nvGraphicFramePr>
        <p:xfrm>
          <a:off x="2385767" y="1748790"/>
          <a:ext cx="7420465" cy="33604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47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73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1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61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81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96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35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003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9211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143053">
                <a:tc gridSpan="10"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GB"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progress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r" defTabSz="457200" rtl="0" eaLnBrk="1" latinLnBrk="0" hangingPunct="1"/>
                      <a:endParaRPr lang="en-GB" sz="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dirty="0"/>
                        <a:t>DC – SN Ticketing Integration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/>
                      <a:endParaRPr lang="en-GB" sz="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300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dirty="0"/>
                        <a:t>ServiceNow</a:t>
                      </a:r>
                      <a:r>
                        <a:rPr lang="en-GB" sz="600" b="1" baseline="0" dirty="0"/>
                        <a:t> – AA10 Integration</a:t>
                      </a:r>
                      <a:endParaRPr lang="en-GB" sz="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r" defTabSz="457200" rtl="0" eaLnBrk="1" latinLnBrk="0" hangingPunct="1"/>
                      <a:endParaRPr lang="en-GB" sz="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 algn="l"/>
                      <a:r>
                        <a:rPr lang="en-GB"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Customer</a:t>
                      </a:r>
                      <a:r>
                        <a:rPr lang="en-GB" sz="600" b="1" dirty="0"/>
                        <a:t> 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dirty="0"/>
                        <a:t>Lidl – Daisy ServiceNow</a:t>
                      </a:r>
                      <a:r>
                        <a:rPr lang="en-GB" sz="600" b="1" baseline="0" dirty="0"/>
                        <a:t> Integration</a:t>
                      </a:r>
                      <a:endParaRPr lang="en-GB" sz="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600" b="1" dirty="0"/>
                        <a:t>Lidl</a:t>
                      </a:r>
                      <a:r>
                        <a:rPr lang="en-GB" sz="600" b="1" baseline="0" dirty="0"/>
                        <a:t> Migration from AA10 - SN</a:t>
                      </a:r>
                      <a:endParaRPr lang="en-GB" sz="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600" b="1" dirty="0" err="1"/>
                        <a:t>Costain</a:t>
                      </a:r>
                      <a:r>
                        <a:rPr lang="en-GB" sz="600" b="1" dirty="0"/>
                        <a:t> Migration from</a:t>
                      </a:r>
                      <a:r>
                        <a:rPr lang="en-GB" sz="600" b="1" baseline="0" dirty="0"/>
                        <a:t> </a:t>
                      </a:r>
                      <a:r>
                        <a:rPr lang="en-GB" sz="600" b="1" baseline="0" dirty="0" err="1"/>
                        <a:t>Biomni</a:t>
                      </a:r>
                      <a:endParaRPr lang="en-GB" sz="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600" b="1" dirty="0"/>
                        <a:t>Cath Kidston Migration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 algn="l"/>
                      <a:r>
                        <a:rPr lang="en-GB"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Decommissioning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600" b="1" dirty="0"/>
                        <a:t>Fluke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dirty="0" err="1"/>
                        <a:t>Omnitracker</a:t>
                      </a:r>
                      <a:endParaRPr lang="en-GB" sz="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dirty="0"/>
                        <a:t>SA5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dirty="0" err="1"/>
                        <a:t>Biomni</a:t>
                      </a:r>
                      <a:endParaRPr lang="en-GB" sz="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 gridSpan="10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 be planned\prioritised</a:t>
                      </a:r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dirty="0"/>
                        <a:t>Liquid Planner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dirty="0"/>
                        <a:t>London</a:t>
                      </a:r>
                      <a:r>
                        <a:rPr lang="en-GB" sz="600" b="1" baseline="0" dirty="0"/>
                        <a:t> Upgrade</a:t>
                      </a:r>
                      <a:endParaRPr lang="en-GB" sz="6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dirty="0"/>
                        <a:t>CMDB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dirty="0"/>
                        <a:t>Arrow XL Migration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Remploy Migration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Time Recording Improvements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GB" sz="6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n-GB" sz="6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73" name="Rectangle 72">
            <a:extLst>
              <a:ext uri="{FF2B5EF4-FFF2-40B4-BE49-F238E27FC236}">
                <a16:creationId xmlns:a16="http://schemas.microsoft.com/office/drawing/2014/main" id="{8D8CE32F-C67C-424F-9931-9E6FF75AB607}"/>
              </a:ext>
            </a:extLst>
          </p:cNvPr>
          <p:cNvSpPr/>
          <p:nvPr/>
        </p:nvSpPr>
        <p:spPr>
          <a:xfrm>
            <a:off x="4241907" y="2511460"/>
            <a:ext cx="1490724" cy="10809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27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9B2FE2A7-808C-1C4C-B995-A280676AE616}"/>
              </a:ext>
            </a:extLst>
          </p:cNvPr>
          <p:cNvSpPr/>
          <p:nvPr/>
        </p:nvSpPr>
        <p:spPr>
          <a:xfrm>
            <a:off x="4241907" y="2667117"/>
            <a:ext cx="1490724" cy="10809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27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1D62B1B-4CBC-C247-BDE2-82BAE922D423}"/>
              </a:ext>
            </a:extLst>
          </p:cNvPr>
          <p:cNvSpPr/>
          <p:nvPr/>
        </p:nvSpPr>
        <p:spPr>
          <a:xfrm>
            <a:off x="4241907" y="2164999"/>
            <a:ext cx="1490724" cy="10809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27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52D1A8D4-4F60-0247-84F0-3E8CA4B183C7}"/>
              </a:ext>
            </a:extLst>
          </p:cNvPr>
          <p:cNvSpPr/>
          <p:nvPr/>
        </p:nvSpPr>
        <p:spPr>
          <a:xfrm>
            <a:off x="4241907" y="2991506"/>
            <a:ext cx="1015658" cy="10809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27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A2CB3302-8066-3444-9048-6ECA4165108C}"/>
              </a:ext>
            </a:extLst>
          </p:cNvPr>
          <p:cNvSpPr txBox="1"/>
          <p:nvPr/>
        </p:nvSpPr>
        <p:spPr>
          <a:xfrm>
            <a:off x="5674092" y="2102058"/>
            <a:ext cx="4219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18/3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2FF295D9-24D5-CB4A-A981-FC95A090C00A}"/>
              </a:ext>
            </a:extLst>
          </p:cNvPr>
          <p:cNvSpPr txBox="1"/>
          <p:nvPr/>
        </p:nvSpPr>
        <p:spPr>
          <a:xfrm>
            <a:off x="5674092" y="2451673"/>
            <a:ext cx="4219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18/3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61AD290-6EF4-9443-8AC4-B93B48395696}"/>
              </a:ext>
            </a:extLst>
          </p:cNvPr>
          <p:cNvSpPr txBox="1"/>
          <p:nvPr/>
        </p:nvSpPr>
        <p:spPr>
          <a:xfrm>
            <a:off x="5674092" y="2604073"/>
            <a:ext cx="4219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18/3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AB55CCA-9565-2B4C-8F29-9800AB2B2457}"/>
              </a:ext>
            </a:extLst>
          </p:cNvPr>
          <p:cNvSpPr txBox="1"/>
          <p:nvPr/>
        </p:nvSpPr>
        <p:spPr>
          <a:xfrm>
            <a:off x="5463138" y="3593071"/>
            <a:ext cx="4219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4/3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8D020D0A-DED9-7B46-B323-AABC9B8C9DB7}"/>
              </a:ext>
            </a:extLst>
          </p:cNvPr>
          <p:cNvSpPr txBox="1"/>
          <p:nvPr/>
        </p:nvSpPr>
        <p:spPr>
          <a:xfrm>
            <a:off x="5205361" y="2937830"/>
            <a:ext cx="4219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25/3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8329A19-D37F-B840-A4B5-5B25AB267844}"/>
              </a:ext>
            </a:extLst>
          </p:cNvPr>
          <p:cNvSpPr/>
          <p:nvPr/>
        </p:nvSpPr>
        <p:spPr>
          <a:xfrm>
            <a:off x="4241906" y="3339061"/>
            <a:ext cx="1756851" cy="9835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27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6A247573-8F4D-C84E-B483-5EED9AA51198}"/>
              </a:ext>
            </a:extLst>
          </p:cNvPr>
          <p:cNvSpPr/>
          <p:nvPr/>
        </p:nvSpPr>
        <p:spPr>
          <a:xfrm>
            <a:off x="4241907" y="3505630"/>
            <a:ext cx="1756851" cy="9835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27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FF8997F-E8B1-E744-9807-C6CC549416FF}"/>
              </a:ext>
            </a:extLst>
          </p:cNvPr>
          <p:cNvSpPr txBox="1"/>
          <p:nvPr/>
        </p:nvSpPr>
        <p:spPr>
          <a:xfrm>
            <a:off x="5937256" y="3280516"/>
            <a:ext cx="4219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31/3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F3229A9-2B9D-7D4F-9056-CC5C53F059EA}"/>
              </a:ext>
            </a:extLst>
          </p:cNvPr>
          <p:cNvSpPr txBox="1"/>
          <p:nvPr/>
        </p:nvSpPr>
        <p:spPr>
          <a:xfrm>
            <a:off x="5937256" y="3439831"/>
            <a:ext cx="4219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31/3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2D2C1F3-22E1-1448-894C-4292FC5BC569}"/>
              </a:ext>
            </a:extLst>
          </p:cNvPr>
          <p:cNvSpPr/>
          <p:nvPr/>
        </p:nvSpPr>
        <p:spPr>
          <a:xfrm>
            <a:off x="4247303" y="3835420"/>
            <a:ext cx="1756851" cy="98354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1" eaLnBrk="1" latinLnBrk="0" hangingPunct="1"/>
            <a:endParaRPr lang="en-GB" sz="1227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B98698B-9497-BE48-8E84-06C8A74F9289}"/>
              </a:ext>
            </a:extLst>
          </p:cNvPr>
          <p:cNvSpPr txBox="1"/>
          <p:nvPr/>
        </p:nvSpPr>
        <p:spPr>
          <a:xfrm>
            <a:off x="5937256" y="3761448"/>
            <a:ext cx="10304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31/3 – TBC Target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CA889CFF-CC1E-494D-83CD-0E0E75CE7818}"/>
              </a:ext>
            </a:extLst>
          </p:cNvPr>
          <p:cNvSpPr/>
          <p:nvPr/>
        </p:nvSpPr>
        <p:spPr>
          <a:xfrm>
            <a:off x="4247303" y="2989090"/>
            <a:ext cx="588355" cy="108093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27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822BE09F-1899-B74F-96DF-84163DC7D898}"/>
              </a:ext>
            </a:extLst>
          </p:cNvPr>
          <p:cNvSpPr/>
          <p:nvPr/>
        </p:nvSpPr>
        <p:spPr>
          <a:xfrm>
            <a:off x="4247303" y="2162256"/>
            <a:ext cx="1169012" cy="117086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27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CA8CCCB3-42DA-D74E-847F-A971776A96A2}"/>
              </a:ext>
            </a:extLst>
          </p:cNvPr>
          <p:cNvSpPr/>
          <p:nvPr/>
        </p:nvSpPr>
        <p:spPr>
          <a:xfrm>
            <a:off x="4240756" y="1998230"/>
            <a:ext cx="588355" cy="110779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1" eaLnBrk="1" latinLnBrk="0" hangingPunct="1"/>
            <a:endParaRPr lang="en-GB" sz="1227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14BC985A-896B-A549-BCCB-6C735AAF814A}"/>
              </a:ext>
            </a:extLst>
          </p:cNvPr>
          <p:cNvSpPr/>
          <p:nvPr/>
        </p:nvSpPr>
        <p:spPr>
          <a:xfrm>
            <a:off x="4247303" y="3828812"/>
            <a:ext cx="588355" cy="102276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27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93F386F-5914-0E41-9E0B-B21ED6F6ACA4}"/>
              </a:ext>
            </a:extLst>
          </p:cNvPr>
          <p:cNvSpPr/>
          <p:nvPr/>
        </p:nvSpPr>
        <p:spPr>
          <a:xfrm>
            <a:off x="4247303" y="2669240"/>
            <a:ext cx="958058" cy="108093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27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E1850E5C-3529-F34F-BC04-66AD1EEE340C}"/>
              </a:ext>
            </a:extLst>
          </p:cNvPr>
          <p:cNvSpPr/>
          <p:nvPr/>
        </p:nvSpPr>
        <p:spPr>
          <a:xfrm>
            <a:off x="4247303" y="2493754"/>
            <a:ext cx="958058" cy="128216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27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F1D9A445-4BB9-A244-850E-E70A91832A4F}"/>
              </a:ext>
            </a:extLst>
          </p:cNvPr>
          <p:cNvSpPr/>
          <p:nvPr/>
        </p:nvSpPr>
        <p:spPr>
          <a:xfrm>
            <a:off x="4241907" y="3490887"/>
            <a:ext cx="1221231" cy="113098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27"/>
          </a:p>
        </p:txBody>
      </p:sp>
      <p:pic>
        <p:nvPicPr>
          <p:cNvPr id="96" name="Picture 95" descr="A close up of a logo&#10;&#10;Description automatically generated">
            <a:extLst>
              <a:ext uri="{FF2B5EF4-FFF2-40B4-BE49-F238E27FC236}">
                <a16:creationId xmlns:a16="http://schemas.microsoft.com/office/drawing/2014/main" id="{FDAA4DE2-043D-C340-A172-4F74D84CBBF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rot="10800000" flipV="1">
            <a:off x="3" y="6026155"/>
            <a:ext cx="12191997" cy="828405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A52D33D9-FF53-654E-8EAA-063D9D132B25}"/>
              </a:ext>
            </a:extLst>
          </p:cNvPr>
          <p:cNvSpPr txBox="1"/>
          <p:nvPr/>
        </p:nvSpPr>
        <p:spPr>
          <a:xfrm>
            <a:off x="522515" y="6292581"/>
            <a:ext cx="2583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Project Plan</a:t>
            </a:r>
            <a:endParaRPr lang="en-US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F99AEED5-1CCE-E54C-BB41-02FE1C4EEB5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471940" y="6162203"/>
            <a:ext cx="2409633" cy="607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7370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107</Words>
  <Application>Microsoft Macintosh PowerPoint</Application>
  <PresentationFormat>Widescreen</PresentationFormat>
  <Paragraphs>45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Open Sans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Fatma masaud</dc:creator>
  <cp:lastModifiedBy>Fatma masaud</cp:lastModifiedBy>
  <cp:revision>5</cp:revision>
  <dcterms:created xsi:type="dcterms:W3CDTF">2019-07-23T08:42:39Z</dcterms:created>
  <dcterms:modified xsi:type="dcterms:W3CDTF">2021-01-11T14:41:26Z</dcterms:modified>
</cp:coreProperties>
</file>